
<file path=[Content_Types].xml><?xml version="1.0" encoding="utf-8"?>
<Types xmlns="http://schemas.openxmlformats.org/package/2006/content-types"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66" r:id="rId2"/>
    <p:sldId id="268" r:id="rId3"/>
    <p:sldId id="269" r:id="rId4"/>
  </p:sldIdLst>
  <p:sldSz cx="6858000" cy="9906000" type="A4"/>
  <p:notesSz cx="6797675" cy="9926638"/>
  <p:embeddedFontLst>
    <p:embeddedFont>
      <p:font typeface="Golos Text" charset="0"/>
      <p:regular r:id="rId5"/>
      <p:bold r:id="rId6"/>
    </p:embeddedFont>
    <p:embeddedFont>
      <p:font typeface="Calibri" pitchFamily="34" charset="0"/>
      <p:regular r:id="rId7"/>
      <p:bold r:id="rId8"/>
      <p:italic r:id="rId9"/>
      <p:boldItalic r:id="rId10"/>
    </p:embeddedFont>
    <p:embeddedFont>
      <p:font typeface="Arial Narrow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2060"/>
    <a:srgbClr val="2C2B2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0606" autoAdjust="0"/>
    <p:restoredTop sz="94660" autoAdjust="0"/>
  </p:normalViewPr>
  <p:slideViewPr>
    <p:cSldViewPr snapToGrid="0">
      <p:cViewPr>
        <p:scale>
          <a:sx n="86" d="100"/>
          <a:sy n="86" d="100"/>
        </p:scale>
        <p:origin x="-1508" y="452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presProps" Target="presProps.xml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05392354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5955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28317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285" userDrawn="1">
          <p15:clr>
            <a:srgbClr val="F26B43"/>
          </p15:clr>
        </p15:guide>
        <p15:guide id="2" pos="346" userDrawn="1">
          <p15:clr>
            <a:srgbClr val="F26B43"/>
          </p15:clr>
        </p15:guide>
        <p15:guide id="3" pos="397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9">
            <a:extLst>
              <a:ext uri="{FF2B5EF4-FFF2-40B4-BE49-F238E27FC236}">
                <a16:creationId xmlns:a16="http://schemas.microsoft.com/office/drawing/2014/main" xmlns="" id="{F9108589-8EBB-F406-5CC0-7CD4AB0825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49275" y="8931200"/>
            <a:ext cx="1728192" cy="55051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90E82C3-FF2C-0BE4-D24C-BAED266B1A9C}"/>
              </a:ext>
            </a:extLst>
          </p:cNvPr>
          <p:cNvSpPr txBox="1"/>
          <p:nvPr/>
        </p:nvSpPr>
        <p:spPr>
          <a:xfrm>
            <a:off x="4471746" y="904714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503020202020204" pitchFamily="34" charset="0"/>
              <a:ea typeface="Golos Text" panose="020B0503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08FB865-D0F6-5275-10D3-1C9E0F4BC0D1}"/>
              </a:ext>
            </a:extLst>
          </p:cNvPr>
          <p:cNvSpPr txBox="1"/>
          <p:nvPr/>
        </p:nvSpPr>
        <p:spPr>
          <a:xfrm>
            <a:off x="552004" y="515131"/>
            <a:ext cx="6105273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Имущественные налоги. Что нужно знать для соблюдения очередности? Изменения 2024, сроки !</a:t>
            </a:r>
            <a:endParaRPr lang="ru-RU" dirty="0">
              <a:solidFill>
                <a:srgbClr val="002060"/>
              </a:solidFill>
              <a:latin typeface="Golos Text" panose="020B0503020202020204" pitchFamily="34" charset="0"/>
              <a:ea typeface="Golos Text" panose="020B0503020202020204" pitchFamily="34" charset="0"/>
              <a:cs typeface="Roboto" panose="02000000000000000000" pitchFamily="2" charset="0"/>
            </a:endParaRP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xmlns="" id="{95A82E79-30DA-4162-7DA4-A4C021CD3C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05321512"/>
              </p:ext>
            </p:extLst>
          </p:nvPr>
        </p:nvGraphicFramePr>
        <p:xfrm>
          <a:off x="549275" y="1106216"/>
          <a:ext cx="5972711" cy="7561202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444767">
                  <a:extLst>
                    <a:ext uri="{9D8B030D-6E8A-4147-A177-3AD203B41FA5}">
                      <a16:colId xmlns:a16="http://schemas.microsoft.com/office/drawing/2014/main" xmlns="" val="2605614683"/>
                    </a:ext>
                  </a:extLst>
                </a:gridCol>
                <a:gridCol w="3527944">
                  <a:extLst>
                    <a:ext uri="{9D8B030D-6E8A-4147-A177-3AD203B41FA5}">
                      <a16:colId xmlns:a16="http://schemas.microsoft.com/office/drawing/2014/main" xmlns="" val="3360677564"/>
                    </a:ext>
                  </a:extLst>
                </a:gridCol>
              </a:tblGrid>
              <a:tr h="1675511">
                <a:tc gridSpan="2"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</a:t>
                      </a:r>
                      <a:r>
                        <a:rPr lang="ru-RU" sz="15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01.01.2024</a:t>
                      </a:r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налоговые органы прекращают прием </a:t>
                      </a:r>
                      <a:r>
                        <a:rPr lang="ru-RU" sz="15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уведомлений на основании распоряжений на перевод денежных средств </a:t>
                      </a:r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уплату платежей в бюджетную систему Российской Федерации, направленных плательщиками в банк </a:t>
                      </a:r>
                      <a:r>
                        <a:rPr lang="ru-RU" sz="15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 статусом «02». </a:t>
                      </a:r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Исключение составляют платежные распоряжения с датой платежного документа до 31.12.2023 включительно</a:t>
                      </a:r>
                      <a:endParaRPr lang="ru-RU" sz="800" dirty="0"/>
                    </a:p>
                  </a:txBody>
                  <a:tcPr marL="72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8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97392177"/>
                  </a:ext>
                </a:extLst>
              </a:tr>
              <a:tr h="2076712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 1 января 2024 года </a:t>
                      </a:r>
                      <a:r>
                        <a:rPr lang="ru-RU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можно представлять </a:t>
                      </a:r>
                      <a:r>
                        <a:rPr lang="ru-RU" sz="1200" b="1" dirty="0" smtClean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ТОЛЬКО </a:t>
                      </a:r>
                      <a:r>
                        <a:rPr lang="ru-RU" sz="1200" b="1" u="sng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Уведомление об исчисленных налогах</a:t>
                      </a:r>
                      <a:endParaRPr lang="ru-RU" sz="1200" u="sng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T="144000" marB="10800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Уведомление подается по форме, утверждённой приказом ФНС России от 02.11.2022 № ЕД -7-8-/1047@</a:t>
                      </a:r>
                    </a:p>
                    <a:p>
                      <a:pPr marL="171450" marR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Достаточно одного уведомления по всем авансам, причем, можно оформить одно уведомление сразу на несколько периодов.</a:t>
                      </a:r>
                    </a:p>
                    <a:p>
                      <a:pPr marL="171450" marR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Для исключения ошибок, введены контрольные соотношения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Автозаполнение в учетных (бухгалтерских) системах и Личном кабинете</a:t>
                      </a:r>
                    </a:p>
                  </a:txBody>
                  <a:tcPr marT="144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67250718"/>
                  </a:ext>
                </a:extLst>
              </a:tr>
              <a:tr h="1967931"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По каким налогам представлять Уведомление ?</a:t>
                      </a:r>
                    </a:p>
                    <a:p>
                      <a:endParaRPr lang="ru-RU" sz="1200" b="1" kern="1200" baseline="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r>
                        <a:rPr lang="ru-RU" sz="1200" b="1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КНД 1110355</a:t>
                      </a:r>
                    </a:p>
                    <a:p>
                      <a:endParaRPr lang="ru-RU" sz="1200" b="1" kern="1200" baseline="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endParaRPr lang="ru-RU" sz="1200" b="1" kern="1200" baseline="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r>
                        <a:rPr lang="ru-RU" sz="1200" b="1" kern="12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Важно! Новое!</a:t>
                      </a:r>
                      <a:endParaRPr lang="ru-RU" sz="1000" kern="1200" baseline="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T="144000" marB="10800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50000"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Юридические лица подают уведомление:</a:t>
                      </a:r>
                    </a:p>
                    <a:p>
                      <a:pPr marL="171450" marR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200" b="1" u="sng" kern="1200" dirty="0" smtClean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по земельному</a:t>
                      </a:r>
                      <a:r>
                        <a:rPr lang="ru-RU" sz="1200" b="1" u="sng" kern="1200" baseline="0" dirty="0" smtClean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 налогу</a:t>
                      </a:r>
                      <a:endParaRPr lang="ru-RU" sz="1200" b="1" u="sng" kern="1200" dirty="0" smtClean="0">
                        <a:solidFill>
                          <a:srgbClr val="00B0F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171450" marR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200" b="1" u="sng" kern="1200" dirty="0" smtClean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по транспортному налогу</a:t>
                      </a:r>
                    </a:p>
                    <a:p>
                      <a:pPr marL="171450" marR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200" b="1" u="sng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по налогу</a:t>
                      </a:r>
                      <a:r>
                        <a:rPr lang="ru-RU" sz="1200" b="1" u="sng" kern="12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 на имущество организаций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200" b="1" u="sng" kern="12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- за 1, 2, 3 кварталы по объектам, облагаемым </a:t>
                      </a:r>
                      <a:br>
                        <a:rPr lang="ru-RU" sz="1200" b="1" u="sng" kern="12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</a:br>
                      <a:r>
                        <a:rPr lang="ru-RU" sz="1200" b="1" u="sng" kern="12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по кадастровой и среднегодовой стоимости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200" b="1" u="sng" kern="12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-за 4 квартал (год) только в отношении объектов, облагаемых по кадастровой стоимости </a:t>
                      </a:r>
                      <a:endParaRPr lang="ru-RU" sz="1200" b="1" u="sng" kern="1200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T="144000" marB="10800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82035818"/>
                  </a:ext>
                </a:extLst>
              </a:tr>
              <a:tr h="939754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В какие сроки подавать Уведомление?</a:t>
                      </a:r>
                    </a:p>
                  </a:txBody>
                  <a:tcPr marL="72000" marT="144000" marB="10800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не позднее 25 числа месяца</a:t>
                      </a: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, в котором установлен срок уплаты: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200" b="1" u="sng" kern="1200" dirty="0" smtClean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За год</a:t>
                      </a:r>
                      <a:r>
                        <a:rPr lang="ru-RU" sz="1200" b="1" u="sng" kern="1200" baseline="0" dirty="0" smtClean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 2023 – 26 февраля 2024  года (</a:t>
                      </a:r>
                      <a:r>
                        <a:rPr lang="ru-RU" sz="1200" b="0" u="non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25 февраля –воскресенье)</a:t>
                      </a:r>
                      <a:endParaRPr lang="ru-RU" sz="1200" b="0" u="none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За 1 квартал 2024 – 25 апреля 2024 года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За 2 квартал 2024 –</a:t>
                      </a:r>
                      <a:r>
                        <a:rPr lang="ru-RU" sz="1200" b="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 25 июля 2024 года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200" b="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За 3 квартал 2024 – 25 октября 2024 года</a:t>
                      </a:r>
                    </a:p>
                  </a:txBody>
                  <a:tcPr marT="144000" marB="10800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6860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9">
            <a:extLst>
              <a:ext uri="{FF2B5EF4-FFF2-40B4-BE49-F238E27FC236}">
                <a16:creationId xmlns:a16="http://schemas.microsoft.com/office/drawing/2014/main" xmlns="" id="{F9108589-8EBB-F406-5CC0-7CD4AB0825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49275" y="8931200"/>
            <a:ext cx="1728192" cy="55051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90E82C3-FF2C-0BE4-D24C-BAED266B1A9C}"/>
              </a:ext>
            </a:extLst>
          </p:cNvPr>
          <p:cNvSpPr txBox="1"/>
          <p:nvPr/>
        </p:nvSpPr>
        <p:spPr>
          <a:xfrm>
            <a:off x="4471746" y="904714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503020202020204" pitchFamily="34" charset="0"/>
              <a:ea typeface="Golos Text" panose="020B0503020202020204" pitchFamily="34" charset="0"/>
            </a:endParaRPr>
          </a:p>
        </p:txBody>
      </p:sp>
      <p:grpSp>
        <p:nvGrpSpPr>
          <p:cNvPr id="28" name="Group 75"/>
          <p:cNvGrpSpPr>
            <a:grpSpLocks/>
          </p:cNvGrpSpPr>
          <p:nvPr/>
        </p:nvGrpSpPr>
        <p:grpSpPr>
          <a:xfrm>
            <a:off x="469991" y="7178762"/>
            <a:ext cx="1807476" cy="1543892"/>
            <a:chOff x="0" y="0"/>
            <a:chExt cx="2016125" cy="1889760"/>
          </a:xfrm>
        </p:grpSpPr>
        <p:sp>
          <p:nvSpPr>
            <p:cNvPr id="29" name="Graphic 76"/>
            <p:cNvSpPr/>
            <p:nvPr/>
          </p:nvSpPr>
          <p:spPr>
            <a:xfrm>
              <a:off x="0" y="0"/>
              <a:ext cx="2016125" cy="1889760"/>
            </a:xfrm>
            <a:custGeom>
              <a:avLst/>
              <a:gdLst/>
              <a:ahLst/>
              <a:cxnLst/>
              <a:rect l="l" t="t" r="r" b="b"/>
              <a:pathLst>
                <a:path w="2016125" h="1889760">
                  <a:moveTo>
                    <a:pt x="1944001" y="0"/>
                  </a:moveTo>
                  <a:lnTo>
                    <a:pt x="71996" y="0"/>
                  </a:lnTo>
                  <a:lnTo>
                    <a:pt x="43971" y="5657"/>
                  </a:lnTo>
                  <a:lnTo>
                    <a:pt x="21086" y="21086"/>
                  </a:lnTo>
                  <a:lnTo>
                    <a:pt x="5657" y="43971"/>
                  </a:lnTo>
                  <a:lnTo>
                    <a:pt x="0" y="71996"/>
                  </a:lnTo>
                  <a:lnTo>
                    <a:pt x="0" y="1817141"/>
                  </a:lnTo>
                  <a:lnTo>
                    <a:pt x="5657" y="1845166"/>
                  </a:lnTo>
                  <a:lnTo>
                    <a:pt x="21086" y="1868050"/>
                  </a:lnTo>
                  <a:lnTo>
                    <a:pt x="43971" y="1883480"/>
                  </a:lnTo>
                  <a:lnTo>
                    <a:pt x="71996" y="1889137"/>
                  </a:lnTo>
                  <a:lnTo>
                    <a:pt x="1944001" y="1889137"/>
                  </a:lnTo>
                  <a:lnTo>
                    <a:pt x="1972026" y="1883480"/>
                  </a:lnTo>
                  <a:lnTo>
                    <a:pt x="1994911" y="1868050"/>
                  </a:lnTo>
                  <a:lnTo>
                    <a:pt x="2010340" y="1845166"/>
                  </a:lnTo>
                  <a:lnTo>
                    <a:pt x="2015998" y="1817141"/>
                  </a:lnTo>
                  <a:lnTo>
                    <a:pt x="2015998" y="71996"/>
                  </a:lnTo>
                  <a:lnTo>
                    <a:pt x="2010340" y="43971"/>
                  </a:lnTo>
                  <a:lnTo>
                    <a:pt x="1994911" y="21086"/>
                  </a:lnTo>
                  <a:lnTo>
                    <a:pt x="1972026" y="5657"/>
                  </a:lnTo>
                  <a:lnTo>
                    <a:pt x="1944001" y="0"/>
                  </a:lnTo>
                  <a:close/>
                </a:path>
              </a:pathLst>
            </a:custGeom>
            <a:solidFill>
              <a:srgbClr val="EBF3F8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0" name="Graphic 77"/>
            <p:cNvSpPr/>
            <p:nvPr/>
          </p:nvSpPr>
          <p:spPr>
            <a:xfrm>
              <a:off x="674996" y="551738"/>
              <a:ext cx="1260475" cy="1224280"/>
            </a:xfrm>
            <a:custGeom>
              <a:avLst/>
              <a:gdLst/>
              <a:ahLst/>
              <a:cxnLst/>
              <a:rect l="l" t="t" r="r" b="b"/>
              <a:pathLst>
                <a:path w="1260475" h="1224280">
                  <a:moveTo>
                    <a:pt x="1152004" y="0"/>
                  </a:moveTo>
                  <a:lnTo>
                    <a:pt x="108000" y="0"/>
                  </a:lnTo>
                  <a:lnTo>
                    <a:pt x="65960" y="8486"/>
                  </a:lnTo>
                  <a:lnTo>
                    <a:pt x="31630" y="31630"/>
                  </a:lnTo>
                  <a:lnTo>
                    <a:pt x="8486" y="65960"/>
                  </a:lnTo>
                  <a:lnTo>
                    <a:pt x="0" y="108000"/>
                  </a:lnTo>
                  <a:lnTo>
                    <a:pt x="0" y="1115999"/>
                  </a:lnTo>
                  <a:lnTo>
                    <a:pt x="8486" y="1158040"/>
                  </a:lnTo>
                  <a:lnTo>
                    <a:pt x="31630" y="1192369"/>
                  </a:lnTo>
                  <a:lnTo>
                    <a:pt x="65960" y="1215514"/>
                  </a:lnTo>
                  <a:lnTo>
                    <a:pt x="108000" y="1224000"/>
                  </a:lnTo>
                  <a:lnTo>
                    <a:pt x="1152004" y="1224000"/>
                  </a:lnTo>
                  <a:lnTo>
                    <a:pt x="1194039" y="1215514"/>
                  </a:lnTo>
                  <a:lnTo>
                    <a:pt x="1228369" y="1192369"/>
                  </a:lnTo>
                  <a:lnTo>
                    <a:pt x="1251516" y="1158040"/>
                  </a:lnTo>
                  <a:lnTo>
                    <a:pt x="1260005" y="1115999"/>
                  </a:lnTo>
                  <a:lnTo>
                    <a:pt x="1260005" y="108000"/>
                  </a:lnTo>
                  <a:lnTo>
                    <a:pt x="1251516" y="65960"/>
                  </a:lnTo>
                  <a:lnTo>
                    <a:pt x="1228369" y="31630"/>
                  </a:lnTo>
                  <a:lnTo>
                    <a:pt x="1194039" y="8486"/>
                  </a:lnTo>
                  <a:lnTo>
                    <a:pt x="11520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1" name="Graphic 78"/>
            <p:cNvSpPr/>
            <p:nvPr/>
          </p:nvSpPr>
          <p:spPr>
            <a:xfrm>
              <a:off x="81000" y="860469"/>
              <a:ext cx="305435" cy="516255"/>
            </a:xfrm>
            <a:custGeom>
              <a:avLst/>
              <a:gdLst/>
              <a:ahLst/>
              <a:cxnLst/>
              <a:rect l="l" t="t" r="r" b="b"/>
              <a:pathLst>
                <a:path w="305435" h="516255">
                  <a:moveTo>
                    <a:pt x="259194" y="0"/>
                  </a:moveTo>
                  <a:lnTo>
                    <a:pt x="46075" y="0"/>
                  </a:lnTo>
                  <a:lnTo>
                    <a:pt x="28139" y="3620"/>
                  </a:lnTo>
                  <a:lnTo>
                    <a:pt x="13493" y="13493"/>
                  </a:lnTo>
                  <a:lnTo>
                    <a:pt x="3620" y="28139"/>
                  </a:lnTo>
                  <a:lnTo>
                    <a:pt x="0" y="46075"/>
                  </a:lnTo>
                  <a:lnTo>
                    <a:pt x="0" y="470077"/>
                  </a:lnTo>
                  <a:lnTo>
                    <a:pt x="3620" y="488014"/>
                  </a:lnTo>
                  <a:lnTo>
                    <a:pt x="13493" y="502659"/>
                  </a:lnTo>
                  <a:lnTo>
                    <a:pt x="28139" y="512533"/>
                  </a:lnTo>
                  <a:lnTo>
                    <a:pt x="46075" y="516153"/>
                  </a:lnTo>
                  <a:lnTo>
                    <a:pt x="259194" y="516153"/>
                  </a:lnTo>
                  <a:lnTo>
                    <a:pt x="277130" y="512533"/>
                  </a:lnTo>
                  <a:lnTo>
                    <a:pt x="291776" y="502659"/>
                  </a:lnTo>
                  <a:lnTo>
                    <a:pt x="301649" y="488014"/>
                  </a:lnTo>
                  <a:lnTo>
                    <a:pt x="305269" y="470077"/>
                  </a:lnTo>
                  <a:lnTo>
                    <a:pt x="305269" y="46075"/>
                  </a:lnTo>
                  <a:lnTo>
                    <a:pt x="301649" y="28139"/>
                  </a:lnTo>
                  <a:lnTo>
                    <a:pt x="291776" y="13493"/>
                  </a:lnTo>
                  <a:lnTo>
                    <a:pt x="277130" y="3620"/>
                  </a:lnTo>
                  <a:lnTo>
                    <a:pt x="259194" y="0"/>
                  </a:lnTo>
                  <a:close/>
                </a:path>
              </a:pathLst>
            </a:custGeom>
            <a:solidFill>
              <a:srgbClr val="C7EAFB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2" name="Graphic 79"/>
            <p:cNvSpPr/>
            <p:nvPr/>
          </p:nvSpPr>
          <p:spPr>
            <a:xfrm>
              <a:off x="163220" y="557201"/>
              <a:ext cx="584200" cy="1186180"/>
            </a:xfrm>
            <a:custGeom>
              <a:avLst/>
              <a:gdLst/>
              <a:ahLst/>
              <a:cxnLst/>
              <a:rect l="l" t="t" r="r" b="b"/>
              <a:pathLst>
                <a:path w="584200" h="1186180">
                  <a:moveTo>
                    <a:pt x="583780" y="0"/>
                  </a:moveTo>
                  <a:lnTo>
                    <a:pt x="0" y="356285"/>
                  </a:lnTo>
                  <a:lnTo>
                    <a:pt x="0" y="399389"/>
                  </a:lnTo>
                  <a:lnTo>
                    <a:pt x="540575" y="1185811"/>
                  </a:lnTo>
                  <a:lnTo>
                    <a:pt x="5837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3" name="Graphic 80"/>
            <p:cNvSpPr/>
            <p:nvPr/>
          </p:nvSpPr>
          <p:spPr>
            <a:xfrm>
              <a:off x="137313" y="915824"/>
              <a:ext cx="42545" cy="42545"/>
            </a:xfrm>
            <a:custGeom>
              <a:avLst/>
              <a:gdLst/>
              <a:ahLst/>
              <a:cxnLst/>
              <a:rect l="l" t="t" r="r" b="b"/>
              <a:pathLst>
                <a:path w="42545" h="42545">
                  <a:moveTo>
                    <a:pt x="20967" y="0"/>
                  </a:moveTo>
                  <a:lnTo>
                    <a:pt x="12805" y="1647"/>
                  </a:lnTo>
                  <a:lnTo>
                    <a:pt x="6140" y="6140"/>
                  </a:lnTo>
                  <a:lnTo>
                    <a:pt x="1647" y="12805"/>
                  </a:lnTo>
                  <a:lnTo>
                    <a:pt x="0" y="20967"/>
                  </a:lnTo>
                  <a:lnTo>
                    <a:pt x="1647" y="29130"/>
                  </a:lnTo>
                  <a:lnTo>
                    <a:pt x="6140" y="35794"/>
                  </a:lnTo>
                  <a:lnTo>
                    <a:pt x="12805" y="40287"/>
                  </a:lnTo>
                  <a:lnTo>
                    <a:pt x="20967" y="41935"/>
                  </a:lnTo>
                  <a:lnTo>
                    <a:pt x="29130" y="40287"/>
                  </a:lnTo>
                  <a:lnTo>
                    <a:pt x="35794" y="35794"/>
                  </a:lnTo>
                  <a:lnTo>
                    <a:pt x="40287" y="29130"/>
                  </a:lnTo>
                  <a:lnTo>
                    <a:pt x="41935" y="20967"/>
                  </a:lnTo>
                  <a:lnTo>
                    <a:pt x="40287" y="12805"/>
                  </a:lnTo>
                  <a:lnTo>
                    <a:pt x="35794" y="6140"/>
                  </a:lnTo>
                  <a:lnTo>
                    <a:pt x="29130" y="1647"/>
                  </a:lnTo>
                  <a:lnTo>
                    <a:pt x="20967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pic>
          <p:nvPicPr>
            <p:cNvPr id="34" name="Image 8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5883" y="644627"/>
              <a:ext cx="1038224" cy="1038224"/>
            </a:xfrm>
            <a:prstGeom prst="rect">
              <a:avLst/>
            </a:prstGeom>
          </p:spPr>
        </p:pic>
        <p:sp>
          <p:nvSpPr>
            <p:cNvPr id="35" name="Textbox 82"/>
            <p:cNvSpPr txBox="1"/>
            <p:nvPr/>
          </p:nvSpPr>
          <p:spPr>
            <a:xfrm>
              <a:off x="0" y="0"/>
              <a:ext cx="2016125" cy="188976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150" dirty="0">
                  <a:effectLst/>
                  <a:latin typeface="Golos Text"/>
                  <a:ea typeface="Golos Text"/>
                  <a:cs typeface="Golos Text"/>
                </a:rPr>
                <a:t> </a:t>
              </a:r>
              <a:endParaRPr lang="ru-RU" sz="1100" dirty="0">
                <a:effectLst/>
                <a:latin typeface="Golos Text"/>
                <a:ea typeface="Golos Text"/>
                <a:cs typeface="Golos Text"/>
              </a:endParaRPr>
            </a:p>
            <a:p>
              <a:pPr marL="255905">
                <a:spcAft>
                  <a:spcPts val="0"/>
                </a:spcAft>
              </a:pPr>
              <a:r>
                <a:rPr lang="ru-RU" sz="1000" b="1" spc="-10" dirty="0" err="1">
                  <a:solidFill>
                    <a:srgbClr val="231F20"/>
                  </a:solidFill>
                  <a:effectLst/>
                  <a:latin typeface="Golos Text"/>
                  <a:ea typeface="Golos Text"/>
                  <a:cs typeface="Golos Text"/>
                </a:rPr>
                <a:t>Промостраница</a:t>
              </a:r>
              <a:endParaRPr lang="ru-RU" sz="1100" dirty="0">
                <a:effectLst/>
                <a:latin typeface="Golos Text"/>
                <a:ea typeface="Golos Text"/>
                <a:cs typeface="Golos Text"/>
              </a:endParaRPr>
            </a:p>
          </p:txBody>
        </p:sp>
      </p:grpSp>
      <p:grpSp>
        <p:nvGrpSpPr>
          <p:cNvPr id="36" name="Group 83"/>
          <p:cNvGrpSpPr>
            <a:grpSpLocks/>
          </p:cNvGrpSpPr>
          <p:nvPr/>
        </p:nvGrpSpPr>
        <p:grpSpPr>
          <a:xfrm>
            <a:off x="2434147" y="7173234"/>
            <a:ext cx="1905724" cy="1537559"/>
            <a:chOff x="0" y="0"/>
            <a:chExt cx="2016125" cy="1889760"/>
          </a:xfrm>
        </p:grpSpPr>
        <p:sp>
          <p:nvSpPr>
            <p:cNvPr id="37" name="Graphic 84"/>
            <p:cNvSpPr/>
            <p:nvPr/>
          </p:nvSpPr>
          <p:spPr>
            <a:xfrm>
              <a:off x="0" y="0"/>
              <a:ext cx="2016125" cy="1889760"/>
            </a:xfrm>
            <a:custGeom>
              <a:avLst/>
              <a:gdLst/>
              <a:ahLst/>
              <a:cxnLst/>
              <a:rect l="l" t="t" r="r" b="b"/>
              <a:pathLst>
                <a:path w="2016125" h="1889760">
                  <a:moveTo>
                    <a:pt x="1944001" y="0"/>
                  </a:moveTo>
                  <a:lnTo>
                    <a:pt x="71996" y="0"/>
                  </a:lnTo>
                  <a:lnTo>
                    <a:pt x="43971" y="5657"/>
                  </a:lnTo>
                  <a:lnTo>
                    <a:pt x="21086" y="21086"/>
                  </a:lnTo>
                  <a:lnTo>
                    <a:pt x="5657" y="43971"/>
                  </a:lnTo>
                  <a:lnTo>
                    <a:pt x="0" y="71996"/>
                  </a:lnTo>
                  <a:lnTo>
                    <a:pt x="0" y="1817141"/>
                  </a:lnTo>
                  <a:lnTo>
                    <a:pt x="5657" y="1845166"/>
                  </a:lnTo>
                  <a:lnTo>
                    <a:pt x="21086" y="1868050"/>
                  </a:lnTo>
                  <a:lnTo>
                    <a:pt x="43971" y="1883480"/>
                  </a:lnTo>
                  <a:lnTo>
                    <a:pt x="71996" y="1889137"/>
                  </a:lnTo>
                  <a:lnTo>
                    <a:pt x="1944001" y="1889137"/>
                  </a:lnTo>
                  <a:lnTo>
                    <a:pt x="1972026" y="1883480"/>
                  </a:lnTo>
                  <a:lnTo>
                    <a:pt x="1994911" y="1868050"/>
                  </a:lnTo>
                  <a:lnTo>
                    <a:pt x="2010340" y="1845166"/>
                  </a:lnTo>
                  <a:lnTo>
                    <a:pt x="2015998" y="1817141"/>
                  </a:lnTo>
                  <a:lnTo>
                    <a:pt x="2015998" y="71996"/>
                  </a:lnTo>
                  <a:lnTo>
                    <a:pt x="2010340" y="43971"/>
                  </a:lnTo>
                  <a:lnTo>
                    <a:pt x="1994911" y="21086"/>
                  </a:lnTo>
                  <a:lnTo>
                    <a:pt x="1972026" y="5657"/>
                  </a:lnTo>
                  <a:lnTo>
                    <a:pt x="1944001" y="0"/>
                  </a:lnTo>
                  <a:close/>
                </a:path>
              </a:pathLst>
            </a:custGeom>
            <a:solidFill>
              <a:srgbClr val="EBF3F8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8" name="Graphic 85"/>
            <p:cNvSpPr/>
            <p:nvPr/>
          </p:nvSpPr>
          <p:spPr>
            <a:xfrm>
              <a:off x="674996" y="551738"/>
              <a:ext cx="1260475" cy="1224280"/>
            </a:xfrm>
            <a:custGeom>
              <a:avLst/>
              <a:gdLst/>
              <a:ahLst/>
              <a:cxnLst/>
              <a:rect l="l" t="t" r="r" b="b"/>
              <a:pathLst>
                <a:path w="1260475" h="1224280">
                  <a:moveTo>
                    <a:pt x="1152004" y="0"/>
                  </a:moveTo>
                  <a:lnTo>
                    <a:pt x="108000" y="0"/>
                  </a:lnTo>
                  <a:lnTo>
                    <a:pt x="65960" y="8486"/>
                  </a:lnTo>
                  <a:lnTo>
                    <a:pt x="31630" y="31630"/>
                  </a:lnTo>
                  <a:lnTo>
                    <a:pt x="8486" y="65960"/>
                  </a:lnTo>
                  <a:lnTo>
                    <a:pt x="0" y="108000"/>
                  </a:lnTo>
                  <a:lnTo>
                    <a:pt x="0" y="1115999"/>
                  </a:lnTo>
                  <a:lnTo>
                    <a:pt x="8486" y="1158040"/>
                  </a:lnTo>
                  <a:lnTo>
                    <a:pt x="31630" y="1192369"/>
                  </a:lnTo>
                  <a:lnTo>
                    <a:pt x="65960" y="1215514"/>
                  </a:lnTo>
                  <a:lnTo>
                    <a:pt x="108000" y="1224000"/>
                  </a:lnTo>
                  <a:lnTo>
                    <a:pt x="1152004" y="1224000"/>
                  </a:lnTo>
                  <a:lnTo>
                    <a:pt x="1194039" y="1215514"/>
                  </a:lnTo>
                  <a:lnTo>
                    <a:pt x="1228369" y="1192369"/>
                  </a:lnTo>
                  <a:lnTo>
                    <a:pt x="1251516" y="1158040"/>
                  </a:lnTo>
                  <a:lnTo>
                    <a:pt x="1260005" y="1115999"/>
                  </a:lnTo>
                  <a:lnTo>
                    <a:pt x="1260005" y="108000"/>
                  </a:lnTo>
                  <a:lnTo>
                    <a:pt x="1251516" y="65960"/>
                  </a:lnTo>
                  <a:lnTo>
                    <a:pt x="1228369" y="31630"/>
                  </a:lnTo>
                  <a:lnTo>
                    <a:pt x="1194039" y="8486"/>
                  </a:lnTo>
                  <a:lnTo>
                    <a:pt x="11520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9" name="Graphic 86"/>
            <p:cNvSpPr/>
            <p:nvPr/>
          </p:nvSpPr>
          <p:spPr>
            <a:xfrm>
              <a:off x="81000" y="860469"/>
              <a:ext cx="305435" cy="516255"/>
            </a:xfrm>
            <a:custGeom>
              <a:avLst/>
              <a:gdLst/>
              <a:ahLst/>
              <a:cxnLst/>
              <a:rect l="l" t="t" r="r" b="b"/>
              <a:pathLst>
                <a:path w="305435" h="516255">
                  <a:moveTo>
                    <a:pt x="259194" y="0"/>
                  </a:moveTo>
                  <a:lnTo>
                    <a:pt x="46075" y="0"/>
                  </a:lnTo>
                  <a:lnTo>
                    <a:pt x="28139" y="3620"/>
                  </a:lnTo>
                  <a:lnTo>
                    <a:pt x="13493" y="13493"/>
                  </a:lnTo>
                  <a:lnTo>
                    <a:pt x="3620" y="28139"/>
                  </a:lnTo>
                  <a:lnTo>
                    <a:pt x="0" y="46075"/>
                  </a:lnTo>
                  <a:lnTo>
                    <a:pt x="0" y="470077"/>
                  </a:lnTo>
                  <a:lnTo>
                    <a:pt x="3620" y="488014"/>
                  </a:lnTo>
                  <a:lnTo>
                    <a:pt x="13493" y="502659"/>
                  </a:lnTo>
                  <a:lnTo>
                    <a:pt x="28139" y="512533"/>
                  </a:lnTo>
                  <a:lnTo>
                    <a:pt x="46075" y="516153"/>
                  </a:lnTo>
                  <a:lnTo>
                    <a:pt x="259194" y="516153"/>
                  </a:lnTo>
                  <a:lnTo>
                    <a:pt x="277130" y="512533"/>
                  </a:lnTo>
                  <a:lnTo>
                    <a:pt x="291776" y="502659"/>
                  </a:lnTo>
                  <a:lnTo>
                    <a:pt x="301649" y="488014"/>
                  </a:lnTo>
                  <a:lnTo>
                    <a:pt x="305269" y="470077"/>
                  </a:lnTo>
                  <a:lnTo>
                    <a:pt x="305269" y="46075"/>
                  </a:lnTo>
                  <a:lnTo>
                    <a:pt x="301649" y="28139"/>
                  </a:lnTo>
                  <a:lnTo>
                    <a:pt x="291776" y="13493"/>
                  </a:lnTo>
                  <a:lnTo>
                    <a:pt x="277130" y="3620"/>
                  </a:lnTo>
                  <a:lnTo>
                    <a:pt x="259194" y="0"/>
                  </a:lnTo>
                  <a:close/>
                </a:path>
              </a:pathLst>
            </a:custGeom>
            <a:solidFill>
              <a:srgbClr val="C7EAFB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40" name="Graphic 87"/>
            <p:cNvSpPr/>
            <p:nvPr/>
          </p:nvSpPr>
          <p:spPr>
            <a:xfrm>
              <a:off x="163220" y="557201"/>
              <a:ext cx="584200" cy="1186180"/>
            </a:xfrm>
            <a:custGeom>
              <a:avLst/>
              <a:gdLst/>
              <a:ahLst/>
              <a:cxnLst/>
              <a:rect l="l" t="t" r="r" b="b"/>
              <a:pathLst>
                <a:path w="584200" h="1186180">
                  <a:moveTo>
                    <a:pt x="583780" y="0"/>
                  </a:moveTo>
                  <a:lnTo>
                    <a:pt x="0" y="356285"/>
                  </a:lnTo>
                  <a:lnTo>
                    <a:pt x="0" y="399389"/>
                  </a:lnTo>
                  <a:lnTo>
                    <a:pt x="540575" y="1185811"/>
                  </a:lnTo>
                  <a:lnTo>
                    <a:pt x="5837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41" name="Graphic 88"/>
            <p:cNvSpPr/>
            <p:nvPr/>
          </p:nvSpPr>
          <p:spPr>
            <a:xfrm>
              <a:off x="137313" y="915824"/>
              <a:ext cx="42545" cy="42545"/>
            </a:xfrm>
            <a:custGeom>
              <a:avLst/>
              <a:gdLst/>
              <a:ahLst/>
              <a:cxnLst/>
              <a:rect l="l" t="t" r="r" b="b"/>
              <a:pathLst>
                <a:path w="42545" h="42545">
                  <a:moveTo>
                    <a:pt x="20967" y="0"/>
                  </a:moveTo>
                  <a:lnTo>
                    <a:pt x="12805" y="1647"/>
                  </a:lnTo>
                  <a:lnTo>
                    <a:pt x="6140" y="6140"/>
                  </a:lnTo>
                  <a:lnTo>
                    <a:pt x="1647" y="12805"/>
                  </a:lnTo>
                  <a:lnTo>
                    <a:pt x="0" y="20967"/>
                  </a:lnTo>
                  <a:lnTo>
                    <a:pt x="1647" y="29130"/>
                  </a:lnTo>
                  <a:lnTo>
                    <a:pt x="6140" y="35794"/>
                  </a:lnTo>
                  <a:lnTo>
                    <a:pt x="12805" y="40287"/>
                  </a:lnTo>
                  <a:lnTo>
                    <a:pt x="20967" y="41935"/>
                  </a:lnTo>
                  <a:lnTo>
                    <a:pt x="29130" y="40287"/>
                  </a:lnTo>
                  <a:lnTo>
                    <a:pt x="35794" y="35794"/>
                  </a:lnTo>
                  <a:lnTo>
                    <a:pt x="40287" y="29130"/>
                  </a:lnTo>
                  <a:lnTo>
                    <a:pt x="41935" y="20967"/>
                  </a:lnTo>
                  <a:lnTo>
                    <a:pt x="40287" y="12805"/>
                  </a:lnTo>
                  <a:lnTo>
                    <a:pt x="35794" y="6140"/>
                  </a:lnTo>
                  <a:lnTo>
                    <a:pt x="29130" y="1647"/>
                  </a:lnTo>
                  <a:lnTo>
                    <a:pt x="20967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pic>
          <p:nvPicPr>
            <p:cNvPr id="42" name="Image 8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5883" y="644627"/>
              <a:ext cx="1038218" cy="1038225"/>
            </a:xfrm>
            <a:prstGeom prst="rect">
              <a:avLst/>
            </a:prstGeom>
          </p:spPr>
        </p:pic>
        <p:sp>
          <p:nvSpPr>
            <p:cNvPr id="43" name="Textbox 90"/>
            <p:cNvSpPr txBox="1"/>
            <p:nvPr/>
          </p:nvSpPr>
          <p:spPr>
            <a:xfrm>
              <a:off x="0" y="0"/>
              <a:ext cx="2016125" cy="188976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150" dirty="0">
                  <a:effectLst/>
                  <a:latin typeface="Golos Text"/>
                  <a:ea typeface="Golos Text"/>
                  <a:cs typeface="Golos Text"/>
                </a:rPr>
                <a:t> </a:t>
              </a:r>
              <a:endParaRPr lang="ru-RU" sz="1100" dirty="0">
                <a:effectLst/>
                <a:latin typeface="Golos Text"/>
                <a:ea typeface="Golos Text"/>
                <a:cs typeface="Golos Text"/>
              </a:endParaRPr>
            </a:p>
            <a:p>
              <a:pPr marL="255905">
                <a:spcAft>
                  <a:spcPts val="0"/>
                </a:spcAft>
              </a:pPr>
              <a:r>
                <a:rPr lang="ru-RU" sz="1000" b="1" spc="-25" dirty="0">
                  <a:solidFill>
                    <a:srgbClr val="231F20"/>
                  </a:solidFill>
                  <a:effectLst/>
                  <a:latin typeface="Golos Text"/>
                  <a:ea typeface="Golos Text"/>
                  <a:cs typeface="Golos Text"/>
                </a:rPr>
                <a:t>Частые </a:t>
              </a:r>
              <a:r>
                <a:rPr lang="ru-RU" sz="1000" b="1" spc="-10" dirty="0">
                  <a:solidFill>
                    <a:srgbClr val="231F20"/>
                  </a:solidFill>
                  <a:effectLst/>
                  <a:latin typeface="Golos Text"/>
                  <a:ea typeface="Golos Text"/>
                  <a:cs typeface="Golos Text"/>
                </a:rPr>
                <a:t>вопросы</a:t>
              </a:r>
              <a:endParaRPr lang="ru-RU" sz="1100" dirty="0">
                <a:effectLst/>
                <a:latin typeface="Golos Text"/>
                <a:ea typeface="Golos Text"/>
                <a:cs typeface="Golos Text"/>
              </a:endParaRPr>
            </a:p>
          </p:txBody>
        </p:sp>
      </p:grpSp>
      <p:grpSp>
        <p:nvGrpSpPr>
          <p:cNvPr id="44" name="Group 91"/>
          <p:cNvGrpSpPr>
            <a:grpSpLocks/>
          </p:cNvGrpSpPr>
          <p:nvPr/>
        </p:nvGrpSpPr>
        <p:grpSpPr>
          <a:xfrm>
            <a:off x="4523279" y="7165764"/>
            <a:ext cx="1893004" cy="1543892"/>
            <a:chOff x="0" y="0"/>
            <a:chExt cx="2016125" cy="1889760"/>
          </a:xfrm>
        </p:grpSpPr>
        <p:sp>
          <p:nvSpPr>
            <p:cNvPr id="45" name="Graphic 92"/>
            <p:cNvSpPr/>
            <p:nvPr/>
          </p:nvSpPr>
          <p:spPr>
            <a:xfrm>
              <a:off x="0" y="0"/>
              <a:ext cx="2016125" cy="1889760"/>
            </a:xfrm>
            <a:custGeom>
              <a:avLst/>
              <a:gdLst/>
              <a:ahLst/>
              <a:cxnLst/>
              <a:rect l="l" t="t" r="r" b="b"/>
              <a:pathLst>
                <a:path w="2016125" h="1889760">
                  <a:moveTo>
                    <a:pt x="1944001" y="0"/>
                  </a:moveTo>
                  <a:lnTo>
                    <a:pt x="71996" y="0"/>
                  </a:lnTo>
                  <a:lnTo>
                    <a:pt x="43971" y="5657"/>
                  </a:lnTo>
                  <a:lnTo>
                    <a:pt x="21086" y="21086"/>
                  </a:lnTo>
                  <a:lnTo>
                    <a:pt x="5657" y="43971"/>
                  </a:lnTo>
                  <a:lnTo>
                    <a:pt x="0" y="71996"/>
                  </a:lnTo>
                  <a:lnTo>
                    <a:pt x="0" y="1817141"/>
                  </a:lnTo>
                  <a:lnTo>
                    <a:pt x="5657" y="1845166"/>
                  </a:lnTo>
                  <a:lnTo>
                    <a:pt x="21086" y="1868050"/>
                  </a:lnTo>
                  <a:lnTo>
                    <a:pt x="43971" y="1883480"/>
                  </a:lnTo>
                  <a:lnTo>
                    <a:pt x="71996" y="1889137"/>
                  </a:lnTo>
                  <a:lnTo>
                    <a:pt x="1944001" y="1889137"/>
                  </a:lnTo>
                  <a:lnTo>
                    <a:pt x="1972026" y="1883480"/>
                  </a:lnTo>
                  <a:lnTo>
                    <a:pt x="1994911" y="1868050"/>
                  </a:lnTo>
                  <a:lnTo>
                    <a:pt x="2010340" y="1845166"/>
                  </a:lnTo>
                  <a:lnTo>
                    <a:pt x="2015997" y="1817141"/>
                  </a:lnTo>
                  <a:lnTo>
                    <a:pt x="2015997" y="71996"/>
                  </a:lnTo>
                  <a:lnTo>
                    <a:pt x="2010340" y="43971"/>
                  </a:lnTo>
                  <a:lnTo>
                    <a:pt x="1994911" y="21086"/>
                  </a:lnTo>
                  <a:lnTo>
                    <a:pt x="1972026" y="5657"/>
                  </a:lnTo>
                  <a:lnTo>
                    <a:pt x="1944001" y="0"/>
                  </a:lnTo>
                  <a:close/>
                </a:path>
              </a:pathLst>
            </a:custGeom>
            <a:solidFill>
              <a:srgbClr val="EBF3F8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46" name="Graphic 93"/>
            <p:cNvSpPr/>
            <p:nvPr/>
          </p:nvSpPr>
          <p:spPr>
            <a:xfrm>
              <a:off x="674994" y="551738"/>
              <a:ext cx="1260475" cy="1224280"/>
            </a:xfrm>
            <a:custGeom>
              <a:avLst/>
              <a:gdLst/>
              <a:ahLst/>
              <a:cxnLst/>
              <a:rect l="l" t="t" r="r" b="b"/>
              <a:pathLst>
                <a:path w="1260475" h="1224280">
                  <a:moveTo>
                    <a:pt x="1152004" y="0"/>
                  </a:moveTo>
                  <a:lnTo>
                    <a:pt x="108000" y="0"/>
                  </a:lnTo>
                  <a:lnTo>
                    <a:pt x="65960" y="8486"/>
                  </a:lnTo>
                  <a:lnTo>
                    <a:pt x="31630" y="31630"/>
                  </a:lnTo>
                  <a:lnTo>
                    <a:pt x="8486" y="65960"/>
                  </a:lnTo>
                  <a:lnTo>
                    <a:pt x="0" y="108000"/>
                  </a:lnTo>
                  <a:lnTo>
                    <a:pt x="0" y="1115999"/>
                  </a:lnTo>
                  <a:lnTo>
                    <a:pt x="8486" y="1158040"/>
                  </a:lnTo>
                  <a:lnTo>
                    <a:pt x="31630" y="1192369"/>
                  </a:lnTo>
                  <a:lnTo>
                    <a:pt x="65960" y="1215514"/>
                  </a:lnTo>
                  <a:lnTo>
                    <a:pt x="108000" y="1224000"/>
                  </a:lnTo>
                  <a:lnTo>
                    <a:pt x="1152004" y="1224000"/>
                  </a:lnTo>
                  <a:lnTo>
                    <a:pt x="1194039" y="1215514"/>
                  </a:lnTo>
                  <a:lnTo>
                    <a:pt x="1228369" y="1192369"/>
                  </a:lnTo>
                  <a:lnTo>
                    <a:pt x="1251516" y="1158040"/>
                  </a:lnTo>
                  <a:lnTo>
                    <a:pt x="1260005" y="1115999"/>
                  </a:lnTo>
                  <a:lnTo>
                    <a:pt x="1260005" y="108000"/>
                  </a:lnTo>
                  <a:lnTo>
                    <a:pt x="1251516" y="65960"/>
                  </a:lnTo>
                  <a:lnTo>
                    <a:pt x="1228369" y="31630"/>
                  </a:lnTo>
                  <a:lnTo>
                    <a:pt x="1194039" y="8486"/>
                  </a:lnTo>
                  <a:lnTo>
                    <a:pt x="11520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47" name="Graphic 94"/>
            <p:cNvSpPr/>
            <p:nvPr/>
          </p:nvSpPr>
          <p:spPr>
            <a:xfrm>
              <a:off x="80999" y="860469"/>
              <a:ext cx="305435" cy="516255"/>
            </a:xfrm>
            <a:custGeom>
              <a:avLst/>
              <a:gdLst/>
              <a:ahLst/>
              <a:cxnLst/>
              <a:rect l="l" t="t" r="r" b="b"/>
              <a:pathLst>
                <a:path w="305435" h="516255">
                  <a:moveTo>
                    <a:pt x="259194" y="0"/>
                  </a:moveTo>
                  <a:lnTo>
                    <a:pt x="46075" y="0"/>
                  </a:lnTo>
                  <a:lnTo>
                    <a:pt x="28139" y="3620"/>
                  </a:lnTo>
                  <a:lnTo>
                    <a:pt x="13493" y="13493"/>
                  </a:lnTo>
                  <a:lnTo>
                    <a:pt x="3620" y="28139"/>
                  </a:lnTo>
                  <a:lnTo>
                    <a:pt x="0" y="46075"/>
                  </a:lnTo>
                  <a:lnTo>
                    <a:pt x="0" y="470077"/>
                  </a:lnTo>
                  <a:lnTo>
                    <a:pt x="3620" y="488014"/>
                  </a:lnTo>
                  <a:lnTo>
                    <a:pt x="13493" y="502659"/>
                  </a:lnTo>
                  <a:lnTo>
                    <a:pt x="28139" y="512533"/>
                  </a:lnTo>
                  <a:lnTo>
                    <a:pt x="46075" y="516153"/>
                  </a:lnTo>
                  <a:lnTo>
                    <a:pt x="259194" y="516153"/>
                  </a:lnTo>
                  <a:lnTo>
                    <a:pt x="277130" y="512533"/>
                  </a:lnTo>
                  <a:lnTo>
                    <a:pt x="291776" y="502659"/>
                  </a:lnTo>
                  <a:lnTo>
                    <a:pt x="301649" y="488014"/>
                  </a:lnTo>
                  <a:lnTo>
                    <a:pt x="305269" y="470077"/>
                  </a:lnTo>
                  <a:lnTo>
                    <a:pt x="305269" y="46075"/>
                  </a:lnTo>
                  <a:lnTo>
                    <a:pt x="301649" y="28139"/>
                  </a:lnTo>
                  <a:lnTo>
                    <a:pt x="291776" y="13493"/>
                  </a:lnTo>
                  <a:lnTo>
                    <a:pt x="277130" y="3620"/>
                  </a:lnTo>
                  <a:lnTo>
                    <a:pt x="259194" y="0"/>
                  </a:lnTo>
                  <a:close/>
                </a:path>
              </a:pathLst>
            </a:custGeom>
            <a:solidFill>
              <a:srgbClr val="C7EAFB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48" name="Graphic 95"/>
            <p:cNvSpPr/>
            <p:nvPr/>
          </p:nvSpPr>
          <p:spPr>
            <a:xfrm>
              <a:off x="163219" y="557201"/>
              <a:ext cx="584200" cy="1186180"/>
            </a:xfrm>
            <a:custGeom>
              <a:avLst/>
              <a:gdLst/>
              <a:ahLst/>
              <a:cxnLst/>
              <a:rect l="l" t="t" r="r" b="b"/>
              <a:pathLst>
                <a:path w="584200" h="1186180">
                  <a:moveTo>
                    <a:pt x="583780" y="0"/>
                  </a:moveTo>
                  <a:lnTo>
                    <a:pt x="0" y="356285"/>
                  </a:lnTo>
                  <a:lnTo>
                    <a:pt x="0" y="399389"/>
                  </a:lnTo>
                  <a:lnTo>
                    <a:pt x="540575" y="1185811"/>
                  </a:lnTo>
                  <a:lnTo>
                    <a:pt x="5837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49" name="Graphic 96"/>
            <p:cNvSpPr/>
            <p:nvPr/>
          </p:nvSpPr>
          <p:spPr>
            <a:xfrm>
              <a:off x="137313" y="915824"/>
              <a:ext cx="42545" cy="42545"/>
            </a:xfrm>
            <a:custGeom>
              <a:avLst/>
              <a:gdLst/>
              <a:ahLst/>
              <a:cxnLst/>
              <a:rect l="l" t="t" r="r" b="b"/>
              <a:pathLst>
                <a:path w="42545" h="42545">
                  <a:moveTo>
                    <a:pt x="20967" y="0"/>
                  </a:moveTo>
                  <a:lnTo>
                    <a:pt x="12805" y="1647"/>
                  </a:lnTo>
                  <a:lnTo>
                    <a:pt x="6140" y="6140"/>
                  </a:lnTo>
                  <a:lnTo>
                    <a:pt x="1647" y="12805"/>
                  </a:lnTo>
                  <a:lnTo>
                    <a:pt x="0" y="20967"/>
                  </a:lnTo>
                  <a:lnTo>
                    <a:pt x="1647" y="29130"/>
                  </a:lnTo>
                  <a:lnTo>
                    <a:pt x="6140" y="35794"/>
                  </a:lnTo>
                  <a:lnTo>
                    <a:pt x="12805" y="40287"/>
                  </a:lnTo>
                  <a:lnTo>
                    <a:pt x="20967" y="41935"/>
                  </a:lnTo>
                  <a:lnTo>
                    <a:pt x="29130" y="40287"/>
                  </a:lnTo>
                  <a:lnTo>
                    <a:pt x="35794" y="35794"/>
                  </a:lnTo>
                  <a:lnTo>
                    <a:pt x="40287" y="29130"/>
                  </a:lnTo>
                  <a:lnTo>
                    <a:pt x="41935" y="20967"/>
                  </a:lnTo>
                  <a:lnTo>
                    <a:pt x="40287" y="12805"/>
                  </a:lnTo>
                  <a:lnTo>
                    <a:pt x="35794" y="6140"/>
                  </a:lnTo>
                  <a:lnTo>
                    <a:pt x="29130" y="1647"/>
                  </a:lnTo>
                  <a:lnTo>
                    <a:pt x="20967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pic>
          <p:nvPicPr>
            <p:cNvPr id="50" name="Image 9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5883" y="644627"/>
              <a:ext cx="1038225" cy="1038225"/>
            </a:xfrm>
            <a:prstGeom prst="rect">
              <a:avLst/>
            </a:prstGeom>
          </p:spPr>
        </p:pic>
        <p:sp>
          <p:nvSpPr>
            <p:cNvPr id="51" name="Textbox 98"/>
            <p:cNvSpPr txBox="1"/>
            <p:nvPr/>
          </p:nvSpPr>
          <p:spPr>
            <a:xfrm>
              <a:off x="0" y="0"/>
              <a:ext cx="2016125" cy="188976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150" dirty="0">
                  <a:effectLst/>
                  <a:latin typeface="Golos Text"/>
                  <a:ea typeface="Golos Text"/>
                  <a:cs typeface="Golos Text"/>
                </a:rPr>
                <a:t> </a:t>
              </a:r>
              <a:endParaRPr lang="ru-RU" sz="1100" dirty="0">
                <a:effectLst/>
                <a:latin typeface="Golos Text"/>
                <a:ea typeface="Golos Text"/>
                <a:cs typeface="Golos Text"/>
              </a:endParaRPr>
            </a:p>
            <a:p>
              <a:pPr marL="256540" marR="332105">
                <a:spcAft>
                  <a:spcPts val="0"/>
                </a:spcAft>
              </a:pPr>
              <a:r>
                <a:rPr lang="ru-RU" sz="1000" b="1" spc="-30" dirty="0">
                  <a:solidFill>
                    <a:srgbClr val="231F20"/>
                  </a:solidFill>
                  <a:effectLst/>
                  <a:latin typeface="Golos Text"/>
                  <a:ea typeface="Golos Text"/>
                  <a:cs typeface="Golos Text"/>
                </a:rPr>
                <a:t>Центр</a:t>
              </a:r>
              <a:r>
                <a:rPr lang="ru-RU" sz="1000" b="1" spc="-60" dirty="0">
                  <a:solidFill>
                    <a:srgbClr val="231F20"/>
                  </a:solidFill>
                  <a:effectLst/>
                  <a:latin typeface="Golos Text"/>
                  <a:ea typeface="Golos Text"/>
                  <a:cs typeface="Golos Text"/>
                </a:rPr>
                <a:t> </a:t>
              </a:r>
              <a:r>
                <a:rPr lang="ru-RU" sz="1000" b="1" spc="-30" dirty="0">
                  <a:solidFill>
                    <a:srgbClr val="231F20"/>
                  </a:solidFill>
                  <a:effectLst/>
                  <a:latin typeface="Golos Text"/>
                  <a:ea typeface="Golos Text"/>
                  <a:cs typeface="Golos Text"/>
                </a:rPr>
                <a:t>оперативной </a:t>
              </a:r>
              <a:r>
                <a:rPr lang="ru-RU" sz="1000" b="1" spc="-10" dirty="0">
                  <a:solidFill>
                    <a:srgbClr val="231F20"/>
                  </a:solidFill>
                  <a:effectLst/>
                  <a:latin typeface="Golos Text"/>
                  <a:ea typeface="Golos Text"/>
                  <a:cs typeface="Golos Text"/>
                </a:rPr>
                <a:t>помощи</a:t>
              </a:r>
              <a:endParaRPr lang="ru-RU" sz="1100" dirty="0">
                <a:effectLst/>
                <a:latin typeface="Golos Text"/>
                <a:ea typeface="Golos Text"/>
                <a:cs typeface="Golos Text"/>
              </a:endParaRPr>
            </a:p>
          </p:txBody>
        </p:sp>
      </p:grp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23227489"/>
              </p:ext>
            </p:extLst>
          </p:nvPr>
        </p:nvGraphicFramePr>
        <p:xfrm>
          <a:off x="248167" y="275422"/>
          <a:ext cx="5987826" cy="153216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444767"/>
                <a:gridCol w="3543059"/>
              </a:tblGrid>
              <a:tr h="1531344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В какие сроки подавать 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НАЛОГОВУЮ ДЕКЛАРАЦИЮ 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в отношении объектов недвижимости, налоговая база которых определяется как 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СРЕДНЕГОДОВАЯ СТОИМОСТЬ?</a:t>
                      </a:r>
                    </a:p>
                  </a:txBody>
                  <a:tcPr marL="72000" marT="144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не позднее 25 февраля года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, следующего за истекшим налоговым периодом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ru-RU" sz="14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26 февраля 2024 года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(25 февраля – воскресенье)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T="144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2" name="Table 5">
            <a:extLst>
              <a:ext uri="{FF2B5EF4-FFF2-40B4-BE49-F238E27FC236}">
                <a16:creationId xmlns:a16="http://schemas.microsoft.com/office/drawing/2014/main" xmlns="" id="{95A82E79-30DA-4162-7DA4-A4C021CD3C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61421133"/>
              </p:ext>
            </p:extLst>
          </p:nvPr>
        </p:nvGraphicFramePr>
        <p:xfrm>
          <a:off x="209320" y="1949985"/>
          <a:ext cx="6433851" cy="5186067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626874">
                  <a:extLst>
                    <a:ext uri="{9D8B030D-6E8A-4147-A177-3AD203B41FA5}">
                      <a16:colId xmlns:a16="http://schemas.microsoft.com/office/drawing/2014/main" xmlns="" val="2605614683"/>
                    </a:ext>
                  </a:extLst>
                </a:gridCol>
                <a:gridCol w="3806977">
                  <a:extLst>
                    <a:ext uri="{9D8B030D-6E8A-4147-A177-3AD203B41FA5}">
                      <a16:colId xmlns:a16="http://schemas.microsoft.com/office/drawing/2014/main" xmlns="" val="3360677564"/>
                    </a:ext>
                  </a:extLst>
                </a:gridCol>
              </a:tblGrid>
              <a:tr h="453507"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72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97392177"/>
                  </a:ext>
                </a:extLst>
              </a:tr>
              <a:tr h="3986290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 </a:t>
                      </a:r>
                      <a:r>
                        <a:rPr lang="ru-RU" sz="1400" b="1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Не забудь!</a:t>
                      </a:r>
                      <a:endParaRPr lang="en-US" sz="1400" b="1" kern="1200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heavy" kern="1200" dirty="0" smtClean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Сверка</a:t>
                      </a:r>
                      <a:r>
                        <a:rPr lang="ru-RU" sz="1400" b="1" u="heavy" kern="1200" baseline="0" dirty="0" smtClean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 сведений ЕГРН </a:t>
                      </a:r>
                      <a:r>
                        <a:rPr lang="ru-RU" sz="1400" b="1" kern="1200" baseline="0" dirty="0" smtClean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!</a:t>
                      </a:r>
                      <a:endParaRPr lang="ru-RU" sz="1400" b="1" kern="1200" dirty="0" smtClean="0">
                        <a:solidFill>
                          <a:srgbClr val="00B0F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endParaRPr lang="ru-RU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400" b="1" i="0" u="sng" kern="120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Представь КНД !</a:t>
                      </a:r>
                    </a:p>
                    <a:p>
                      <a:pPr algn="ctr"/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1150076 </a:t>
                      </a:r>
                    </a:p>
                    <a:p>
                      <a:pPr algn="ctr"/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1150123</a:t>
                      </a:r>
                    </a:p>
                    <a:p>
                      <a:pPr algn="ctr"/>
                      <a:endParaRPr lang="ru-RU" sz="1400" b="1" kern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1150122</a:t>
                      </a:r>
                    </a:p>
                    <a:p>
                      <a:pPr algn="ctr"/>
                      <a:endParaRPr lang="ru-RU" sz="14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1150136</a:t>
                      </a:r>
                    </a:p>
                    <a:p>
                      <a:pPr algn="ctr"/>
                      <a:endParaRPr lang="ru-RU" sz="14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1150137</a:t>
                      </a:r>
                    </a:p>
                    <a:p>
                      <a:pPr algn="ctr"/>
                      <a:endParaRPr lang="ru-RU" sz="14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1150064</a:t>
                      </a: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1150121</a:t>
                      </a:r>
                    </a:p>
                  </a:txBody>
                  <a:tcPr marL="72000" marT="144000" marB="10800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               </a:t>
                      </a:r>
                      <a:r>
                        <a:rPr lang="ru-RU" sz="1200" b="1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1 квартал 2024 года</a:t>
                      </a:r>
                    </a:p>
                    <a:p>
                      <a:pPr marL="171450" marR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200" b="1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 сверка сведений, содержащихся в автоматизированной информационной системе налоговых органов о недвижимом имуществе и транспортных средствах, зарегистрированных на Вашу организацию.</a:t>
                      </a:r>
                    </a:p>
                    <a:p>
                      <a:pPr marL="171450" marR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200" b="1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заявление о гибели или уничтожении объекта налогообложения </a:t>
                      </a:r>
                    </a:p>
                    <a:p>
                      <a:pPr marL="171450" marR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200" b="1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заявление о прекращении исчисления транспортного налога в связи с принудительным изъятием транспортного средства </a:t>
                      </a:r>
                    </a:p>
                    <a:p>
                      <a:pPr marL="171450" marR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Times New Roman" pitchFamily="18" charset="0"/>
                          <a:ea typeface="Golos Text" panose="020B0503020202020204" pitchFamily="34" charset="0"/>
                          <a:cs typeface="Times New Roman" pitchFamily="18" charset="0"/>
                        </a:rPr>
                        <a:t>заявление о прекращении исчисления транспортного налога (авансового платежа по налогу) в отношении транспортного средства, находящегося в розыске в связи с его угоном (хищением</a:t>
                      </a:r>
                    </a:p>
                    <a:p>
                      <a:pPr marL="171450" marR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Times New Roman" pitchFamily="18" charset="0"/>
                          <a:ea typeface="Golos Text" panose="020B0503020202020204" pitchFamily="34" charset="0"/>
                          <a:cs typeface="Times New Roman" pitchFamily="18" charset="0"/>
                        </a:rPr>
                        <a:t>уведомление о наличии на земельном участке жилищного фонда, о площади части земельного участка, приходящейся на объект недвижимого имущества, не относящийся к жилищному фонду</a:t>
                      </a:r>
                    </a:p>
                    <a:p>
                      <a:pPr marL="171450" marR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Times New Roman" pitchFamily="18" charset="0"/>
                          <a:ea typeface="Golos Text" panose="020B0503020202020204" pitchFamily="34" charset="0"/>
                          <a:cs typeface="Times New Roman" pitchFamily="18" charset="0"/>
                        </a:rPr>
                        <a:t>Заявление налогоплательщика-организации о предоставлении налоговой льготы</a:t>
                      </a:r>
                    </a:p>
                  </a:txBody>
                  <a:tcPr marT="144000" marB="10800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851067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3010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Рисунок 52"/>
          <p:cNvPicPr/>
          <p:nvPr/>
        </p:nvPicPr>
        <p:blipFill>
          <a:blip r:embed="rId2"/>
          <a:stretch>
            <a:fillRect/>
          </a:stretch>
        </p:blipFill>
        <p:spPr>
          <a:xfrm>
            <a:off x="315647" y="1147423"/>
            <a:ext cx="6294473" cy="393319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4" name="Скругленный прямоугольник 53"/>
          <p:cNvSpPr/>
          <p:nvPr/>
        </p:nvSpPr>
        <p:spPr>
          <a:xfrm>
            <a:off x="216496" y="7937"/>
            <a:ext cx="6393624" cy="91748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Узнать кадастровую стоимость  имущества на сайте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Росреестра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https://rosreestr/gov.ru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216496" y="5310130"/>
            <a:ext cx="6393624" cy="83728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relaxedInset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accent5">
                  <a:lumMod val="50000"/>
                </a:schemeClr>
              </a:solidFill>
              <a:latin typeface="Arial Narrow" pitchFamily="34" charset="0"/>
            </a:endParaRPr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Узнать информацию о ставках и льготах </a:t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https://www.nalog.</a:t>
            </a:r>
            <a:r>
              <a:rPr lang="en-US" b="1" dirty="0" err="1" smtClean="0">
                <a:solidFill>
                  <a:srgbClr val="FF0000"/>
                </a:solidFill>
              </a:rPr>
              <a:t>gov.</a:t>
            </a:r>
            <a:r>
              <a:rPr lang="en-US" b="1" dirty="0" smtClean="0">
                <a:solidFill>
                  <a:srgbClr val="FF0000"/>
                </a:solidFill>
              </a:rPr>
              <a:t>/rn59</a:t>
            </a:r>
            <a:r>
              <a:rPr lang="ru-RU" b="1" dirty="0" smtClean="0">
                <a:solidFill>
                  <a:srgbClr val="FF0000"/>
                </a:solidFill>
              </a:rPr>
              <a:t>). 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AutoShape 2" descr="http://eups.tax.nalog.ru/Session/113390-9t31e3jr4QddlsOgN8p7-apnlimj/MIME/INBOX-MM-1/277-02-01-R/8piu@efVPmX9A.g2VeFVR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://eups.tax.nalog.ru/Session/113390-9t31e3jr4QddlsOgN8p7-apnlimj/MIME/INBOX-MM-1/277-02-01-R/8piu@efVPmX9A.g2VeFVR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Изображение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975" y="6411817"/>
            <a:ext cx="6302145" cy="30890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вал 5"/>
          <p:cNvSpPr/>
          <p:nvPr/>
        </p:nvSpPr>
        <p:spPr>
          <a:xfrm>
            <a:off x="2954320" y="7050795"/>
            <a:ext cx="980502" cy="45169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3183838" y="6376930"/>
            <a:ext cx="980502" cy="45169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038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Golos Text"/>
        <a:ea typeface=""/>
        <a:cs typeface=""/>
      </a:majorFont>
      <a:minorFont>
        <a:latin typeface="Golos Tex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1603</TotalTime>
  <Words>403</Words>
  <Application>Microsoft Office PowerPoint</Application>
  <PresentationFormat>Лист A4 (210x297 мм)</PresentationFormat>
  <Paragraphs>67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11" baseType="lpstr">
      <vt:lpstr>Arial</vt:lpstr>
      <vt:lpstr>Golos Text</vt:lpstr>
      <vt:lpstr>Roboto</vt:lpstr>
      <vt:lpstr>Times New Roman</vt:lpstr>
      <vt:lpstr>Calibri</vt:lpstr>
      <vt:lpstr>Wingdings</vt:lpstr>
      <vt:lpstr>Arial Narrow</vt:lpstr>
      <vt:lpstr>Office Theme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Hamlet Markarian</dc:creator>
  <cp:lastModifiedBy>123</cp:lastModifiedBy>
  <cp:revision>147</cp:revision>
  <cp:lastPrinted>2023-12-12T13:51:41Z</cp:lastPrinted>
  <dcterms:created xsi:type="dcterms:W3CDTF">2023-03-21T12:09:25Z</dcterms:created>
  <dcterms:modified xsi:type="dcterms:W3CDTF">2024-02-16T11:59:10Z</dcterms:modified>
</cp:coreProperties>
</file>